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 saveSubsetFonts="1" strictFirstAndLastChar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5143500"/>
  <p:notesSz cx="9144000" cy="51435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16" d="112"/>
          <a:sy n="105" d="108"/>
        </p:scale>
        <p:origin x="114" y="101"/>
      </p:cViewPr>
      <p:guideLst>
        <p:guide pos="2880"/>
        <p:guide pos="162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presProps" Target="presProps.xml" /><Relationship Id="rId31" Type="http://schemas.openxmlformats.org/officeDocument/2006/relationships/tableStyles" Target="tableStyles.xml" /><Relationship Id="rId3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Титульный слайд" preserve="0" showMasterPhAnim="0" type="title" userDrawn="1">
  <p:cSld name="TITLE">
    <p:bg>
      <p:bgPr shadeToTitle="0">
        <a:solidFill>
          <a:srgbClr val="F3F3F3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1" name="Google Shape;11;p2"/>
          <p:cNvCxnSpPr>
            <a:cxnSpLocks/>
          </p:cNvCxnSpPr>
          <p:nvPr/>
        </p:nvCxnSpPr>
        <p:spPr bwMode="auto"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>
            <a:cxnSpLocks/>
          </p:cNvCxnSpPr>
          <p:nvPr/>
        </p:nvCxnSpPr>
        <p:spPr bwMode="auto"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3" name="Google Shape;13;p2"/>
          <p:cNvGrpSpPr/>
          <p:nvPr/>
        </p:nvGrpSpPr>
        <p:grpSpPr bwMode="auto">
          <a:xfrm>
            <a:off x="1004144" y="1022025"/>
            <a:ext cx="7136668" cy="152400"/>
            <a:chOff x="1346429" y="1011299"/>
            <a:chExt cx="6452100" cy="152400"/>
          </a:xfrm>
        </p:grpSpPr>
        <p:cxnSp>
          <p:nvCxnSpPr>
            <p:cNvPr id="14" name="Google Shape;14;p2"/>
            <p:cNvCxnSpPr>
              <a:cxnSpLocks/>
            </p:cNvCxnSpPr>
            <p:nvPr/>
          </p:nvCxnSpPr>
          <p:spPr bwMode="auto">
            <a:xfrm rot="10800000">
              <a:off x="1346429" y="1011299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"/>
            <p:cNvCxnSpPr>
              <a:cxnSpLocks/>
            </p:cNvCxnSpPr>
            <p:nvPr/>
          </p:nvCxnSpPr>
          <p:spPr bwMode="auto"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6" name="Google Shape;16;p2"/>
          <p:cNvGrpSpPr/>
          <p:nvPr/>
        </p:nvGrpSpPr>
        <p:grpSpPr bwMode="auto"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7" name="Google Shape;17;p2"/>
            <p:cNvCxnSpPr>
              <a:cxnSpLocks/>
            </p:cNvCxnSpPr>
            <p:nvPr/>
          </p:nvCxnSpPr>
          <p:spPr bwMode="auto"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" name="Google Shape;18;p2"/>
            <p:cNvCxnSpPr>
              <a:cxnSpLocks/>
            </p:cNvCxnSpPr>
            <p:nvPr/>
          </p:nvCxnSpPr>
          <p:spPr bwMode="auto"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9" name="Google Shape;19;p2"/>
          <p:cNvSpPr txBox="1"/>
          <p:nvPr>
            <p:ph type="ctrTitle"/>
          </p:nvPr>
        </p:nvSpPr>
        <p:spPr bwMode="auto"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5400"/>
              <a:buNone/>
              <a:defRPr sz="5400">
                <a:solidFill>
                  <a:srgbClr val="CC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pPr>
              <a:defRPr/>
            </a:pPr>
            <a:endParaRPr/>
          </a:p>
        </p:txBody>
      </p:sp>
      <p:sp>
        <p:nvSpPr>
          <p:cNvPr id="20" name="Google Shape;20;p2"/>
          <p:cNvSpPr txBox="1"/>
          <p:nvPr>
            <p:ph type="subTitle" idx="1"/>
          </p:nvPr>
        </p:nvSpPr>
        <p:spPr bwMode="auto"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None/>
              <a:defRPr sz="2400" i="1">
                <a:solidFill>
                  <a:srgbClr val="66666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pic>
        <p:nvPicPr>
          <p:cNvPr id="21" name="Google Shape;21;p2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471625" y="3785675"/>
            <a:ext cx="1672375" cy="167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ig number" preserve="0" showMasterPhAnim="0" userDrawn="1">
  <p:cSld name="BIG_NUMB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 hasCustomPrompt="1"/>
          </p:nvPr>
        </p:nvSpPr>
        <p:spPr bwMode="auto">
          <a:xfrm>
            <a:off x="311700" y="1304849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pPr>
              <a:defRPr/>
            </a:pPr>
            <a:r>
              <a:rPr/>
              <a:t>xx%</a:t>
            </a:r>
            <a:endParaRPr/>
          </a:p>
        </p:txBody>
      </p:sp>
      <p:sp>
        <p:nvSpPr>
          <p:cNvPr id="66" name="Google Shape;66;p11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  <p:sp>
        <p:nvSpPr>
          <p:cNvPr id="67" name="Google Shape;67;p11"/>
          <p:cNvSpPr/>
          <p:nvPr/>
        </p:nvSpPr>
        <p:spPr bwMode="auto"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lank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  <p:sp>
        <p:nvSpPr>
          <p:cNvPr id="70" name="Google Shape;70;p12"/>
          <p:cNvSpPr/>
          <p:nvPr/>
        </p:nvSpPr>
        <p:spPr bwMode="auto"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Исходнные данные, цели" preserve="0" showMasterPhAnim="0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 bwMode="auto">
          <a:xfrm>
            <a:off x="-50" y="4133725"/>
            <a:ext cx="9144000" cy="1009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24" name="Google Shape;24;p3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25" name="Google Shape;25;p3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471625" y="3785675"/>
            <a:ext cx="1672375" cy="167237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"/>
          <p:cNvSpPr txBox="1"/>
          <p:nvPr/>
        </p:nvSpPr>
        <p:spPr bwMode="auto">
          <a:xfrm>
            <a:off x="360000" y="1260000"/>
            <a:ext cx="8424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80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80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7" name="Google Shape;27;p3"/>
          <p:cNvSpPr txBox="1"/>
          <p:nvPr>
            <p:ph type="title" idx="2"/>
          </p:nvPr>
        </p:nvSpPr>
        <p:spPr bwMode="auto">
          <a:xfrm>
            <a:off x="360000" y="1269450"/>
            <a:ext cx="8424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Open Sans"/>
              <a:buNone/>
              <a:defRPr sz="1800" b="0"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body" preserve="0" showMasterPhAnim="0" type="tx" userDrawn="1">
  <p:cSld name="TITLE_AND_BODY">
    <p:bg>
      <p:bgPr shadeToTitle="0">
        <a:solidFill>
          <a:srgbClr val="F3F3F3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 bwMode="auto"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1" name="Google Shape;31;p4"/>
          <p:cNvSpPr txBox="1"/>
          <p:nvPr>
            <p:ph type="body" idx="1"/>
          </p:nvPr>
        </p:nvSpPr>
        <p:spPr bwMode="auto">
          <a:xfrm>
            <a:off x="360000" y="1266325"/>
            <a:ext cx="8424000" cy="37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32" name="Google Shape;32;p4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471625" y="3785675"/>
            <a:ext cx="1672375" cy="167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two columns" preserve="0" showMasterPhAnim="0" type="twoColTx" userDrawn="1">
  <p:cSld name="TITLE_AND_TWO_COLUMNS">
    <p:bg>
      <p:bgPr shadeToTitle="0">
        <a:solidFill>
          <a:srgbClr val="F3F3F3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 bwMode="auto">
          <a:xfrm>
            <a:off x="360000" y="360000"/>
            <a:ext cx="8424000" cy="7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5"/>
          <p:cNvSpPr txBox="1"/>
          <p:nvPr>
            <p:ph type="body" idx="1"/>
          </p:nvPr>
        </p:nvSpPr>
        <p:spPr bwMode="auto">
          <a:xfrm>
            <a:off x="360000" y="1266175"/>
            <a:ext cx="4212000" cy="37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 sz="1400">
                <a:solidFill>
                  <a:srgbClr val="666666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36" name="Google Shape;36;p5"/>
          <p:cNvSpPr txBox="1"/>
          <p:nvPr>
            <p:ph type="body" idx="2"/>
          </p:nvPr>
        </p:nvSpPr>
        <p:spPr bwMode="auto">
          <a:xfrm>
            <a:off x="4572000" y="1266175"/>
            <a:ext cx="4212000" cy="37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 sz="1400">
                <a:solidFill>
                  <a:srgbClr val="666666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pic>
        <p:nvPicPr>
          <p:cNvPr id="37" name="Google Shape;37;p5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471625" y="3785675"/>
            <a:ext cx="1672375" cy="16723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/>
          <p:nvPr/>
        </p:nvSpPr>
        <p:spPr bwMode="auto"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only" preserve="0" showMasterPhAnim="0" type="titleOnly" userDrawn="1">
  <p:cSld name="TITLE_ONLY">
    <p:bg>
      <p:bgPr shadeToTitle="0">
        <a:solidFill>
          <a:srgbClr val="F3F3F3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 bwMode="auto">
          <a:xfrm>
            <a:off x="360000" y="360000"/>
            <a:ext cx="8448300" cy="7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41" name="Google Shape;41;p6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471625" y="3785675"/>
            <a:ext cx="1672375" cy="16723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/>
        </p:nvSpPr>
        <p:spPr bwMode="auto">
          <a:xfrm>
            <a:off x="359900" y="1284950"/>
            <a:ext cx="844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80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43" name="Google Shape;43;p6"/>
          <p:cNvSpPr/>
          <p:nvPr/>
        </p:nvSpPr>
        <p:spPr bwMode="auto"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Один столбец слева" preserve="0" showMasterPhAnim="0" userDrawn="1">
  <p:cSld name="ONE_COLUM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 bwMode="auto">
          <a:xfrm>
            <a:off x="360000" y="360000"/>
            <a:ext cx="3960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7"/>
          <p:cNvSpPr txBox="1"/>
          <p:nvPr>
            <p:ph type="body" idx="1"/>
          </p:nvPr>
        </p:nvSpPr>
        <p:spPr bwMode="auto">
          <a:xfrm>
            <a:off x="360000" y="1260000"/>
            <a:ext cx="3960000" cy="37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7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  <p:sp>
        <p:nvSpPr>
          <p:cNvPr id="48" name="Google Shape;48;p7"/>
          <p:cNvSpPr/>
          <p:nvPr/>
        </p:nvSpPr>
        <p:spPr bwMode="auto"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Один столбец справа" preserve="0" showMasterPhAnim="0" userDrawn="1">
  <p:cSld name="ONE_COLUMN_TEXT_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 bwMode="auto">
          <a:xfrm>
            <a:off x="4500000" y="360000"/>
            <a:ext cx="4284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8"/>
          <p:cNvSpPr txBox="1"/>
          <p:nvPr>
            <p:ph type="body" idx="1"/>
          </p:nvPr>
        </p:nvSpPr>
        <p:spPr bwMode="auto">
          <a:xfrm>
            <a:off x="4500000" y="1251600"/>
            <a:ext cx="4284000" cy="29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52" name="Google Shape;52;p8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  <p:sp>
        <p:nvSpPr>
          <p:cNvPr id="53" name="Google Shape;53;p8"/>
          <p:cNvSpPr/>
          <p:nvPr/>
        </p:nvSpPr>
        <p:spPr bwMode="auto"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title and description" preserve="0" showMasterPhAnim="0" userDrawn="1">
  <p:cSld name="SECTION_TITLE_AND_DESCRIPTION">
    <p:bg>
      <p:bgPr shadeToTitle="0">
        <a:solidFill>
          <a:srgbClr val="F3F3F3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56" name="Google Shape;56;p9"/>
          <p:cNvSpPr txBox="1"/>
          <p:nvPr>
            <p:ph type="title"/>
          </p:nvPr>
        </p:nvSpPr>
        <p:spPr bwMode="auto">
          <a:xfrm>
            <a:off x="265500" y="1039675"/>
            <a:ext cx="4045199" cy="16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None/>
              <a:defRPr sz="4200">
                <a:solidFill>
                  <a:srgbClr val="CC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pPr>
              <a:defRPr/>
            </a:pPr>
            <a:endParaRPr/>
          </a:p>
        </p:txBody>
      </p:sp>
      <p:sp>
        <p:nvSpPr>
          <p:cNvPr id="57" name="Google Shape;57;p9"/>
          <p:cNvSpPr txBox="1"/>
          <p:nvPr>
            <p:ph type="subTitle" idx="1"/>
          </p:nvPr>
        </p:nvSpPr>
        <p:spPr bwMode="auto">
          <a:xfrm>
            <a:off x="265500" y="2726875"/>
            <a:ext cx="4045199" cy="12350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None/>
              <a:defRPr sz="2100">
                <a:solidFill>
                  <a:srgbClr val="66666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pPr>
              <a:defRPr/>
            </a:pPr>
            <a:endParaRPr/>
          </a:p>
        </p:txBody>
      </p:sp>
      <p:sp>
        <p:nvSpPr>
          <p:cNvPr id="58" name="Google Shape;58;p9"/>
          <p:cNvSpPr txBox="1"/>
          <p:nvPr>
            <p:ph type="body" idx="2"/>
          </p:nvPr>
        </p:nvSpPr>
        <p:spPr bwMode="auto"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  <a:defRPr>
                <a:solidFill>
                  <a:srgbClr val="F3F3F3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○"/>
              <a:defRPr>
                <a:solidFill>
                  <a:srgbClr val="F3F3F3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  <a:defRPr>
                <a:solidFill>
                  <a:srgbClr val="F3F3F3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●"/>
              <a:defRPr>
                <a:solidFill>
                  <a:srgbClr val="F3F3F3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○"/>
              <a:defRPr>
                <a:solidFill>
                  <a:srgbClr val="F3F3F3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  <a:defRPr>
                <a:solidFill>
                  <a:srgbClr val="F3F3F3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●"/>
              <a:defRPr>
                <a:solidFill>
                  <a:srgbClr val="F3F3F3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○"/>
              <a:defRPr>
                <a:solidFill>
                  <a:srgbClr val="F3F3F3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  <a:defRPr>
                <a:solidFill>
                  <a:srgbClr val="F3F3F3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pic>
        <p:nvPicPr>
          <p:cNvPr id="59" name="Google Shape;59;p9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471625" y="3785675"/>
            <a:ext cx="1672375" cy="167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! Шаблон презентации Птица в порядке" preserve="0" showMasterPhAnim="0" userDrawn="1">
  <p:cSld name="CAPTION_ONLY">
    <p:bg>
      <p:bgPr shadeToTitle="0">
        <a:solidFill>
          <a:srgbClr val="F3F3F3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body" idx="1"/>
          </p:nvPr>
        </p:nvSpPr>
        <p:spPr bwMode="auto">
          <a:xfrm>
            <a:off x="360000" y="4441200"/>
            <a:ext cx="71115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pic>
        <p:nvPicPr>
          <p:cNvPr id="62" name="Google Shape;62;p10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471625" y="3785675"/>
            <a:ext cx="1672375" cy="16723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0"/>
          <p:cNvSpPr/>
          <p:nvPr/>
        </p:nvSpPr>
        <p:spPr bwMode="auto"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tropic">
    <p:bg>
      <p:bgPr shadeToTitle="0">
        <a:solidFill>
          <a:srgbClr val="F3F3F3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 bwMode="auto">
          <a:xfrm>
            <a:off x="360000" y="360000"/>
            <a:ext cx="84723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Font typeface="PT Sans Narrow"/>
              <a:buNone/>
              <a:defRPr sz="3600" b="1">
                <a:solidFill>
                  <a:srgbClr val="CC0000"/>
                </a:solidFill>
                <a:latin typeface="PT Sans Narrow"/>
                <a:ea typeface="PT Sans Narrow"/>
                <a:cs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/>
          <p:nvPr>
            <p:ph type="body" idx="1"/>
          </p:nvPr>
        </p:nvSpPr>
        <p:spPr bwMode="auto">
          <a:xfrm>
            <a:off x="360000" y="1266325"/>
            <a:ext cx="8472300" cy="3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Open Sans"/>
              <a:buChar char="●"/>
              <a:defRPr sz="1800"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1pPr>
            <a:lvl2pPr marL="914400" lvl="1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Open Sans"/>
              <a:buChar char="○"/>
              <a:defRPr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2pPr>
            <a:lvl3pPr marL="1371600" lvl="2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Open Sans"/>
              <a:buChar char="■"/>
              <a:defRPr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3pPr>
            <a:lvl4pPr marL="1828800" lvl="3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Open Sans"/>
              <a:buChar char="●"/>
              <a:defRPr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4pPr>
            <a:lvl5pPr marL="2286000" lvl="4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Open Sans"/>
              <a:buChar char="○"/>
              <a:defRPr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5pPr>
            <a:lvl6pPr marL="2743200" lvl="5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Open Sans"/>
              <a:buChar char="■"/>
              <a:defRPr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6pPr>
            <a:lvl7pPr marL="3200400" lvl="6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Open Sans"/>
              <a:buChar char="●"/>
              <a:defRPr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7pPr>
            <a:lvl8pPr marL="3657600" lvl="7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Open Sans"/>
              <a:buChar char="○"/>
              <a:defRPr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8pPr>
            <a:lvl9pPr marL="4114800" lvl="8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Open Sans"/>
              <a:buChar char="■"/>
              <a:defRPr>
                <a:solidFill>
                  <a:srgbClr val="666666"/>
                </a:solidFill>
                <a:latin typeface="Open Sans"/>
                <a:ea typeface="Open Sans"/>
                <a:cs typeface="Open San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  <p:pic>
        <p:nvPicPr>
          <p:cNvPr id="9" name="Google Shape;9;p1"/>
          <p:cNvPicPr/>
          <p:nvPr/>
        </p:nvPicPr>
        <p:blipFill>
          <a:blip r:embed="rId13">
            <a:alphaModFix/>
          </a:blip>
          <a:srcRect l="0" t="0" r="0" b="0"/>
          <a:stretch/>
        </p:blipFill>
        <p:spPr bwMode="auto">
          <a:xfrm>
            <a:off x="7471625" y="3785675"/>
            <a:ext cx="1672375" cy="16723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sboard.online/" TargetMode="Externa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app.weeek.net/" TargetMode="External"/><Relationship Id="rId3" Type="http://schemas.openxmlformats.org/officeDocument/2006/relationships/hyperlink" Target="https://ru.yougile.com/" TargetMode="External"/><Relationship Id="rId4" Type="http://schemas.openxmlformats.org/officeDocument/2006/relationships/hyperlink" Target="https://shtab.app/" TargetMode="External"/><Relationship Id="rId5" Type="http://schemas.openxmlformats.org/officeDocument/2006/relationships/hyperlink" Target="https://kaiten.ru/" TargetMode="External"/><Relationship Id="rId6" Type="http://schemas.openxmlformats.org/officeDocument/2006/relationships/hyperlink" Target="https://pyrus.com/" TargetMode="External"/><Relationship Id="rId7" Type="http://schemas.openxmlformats.org/officeDocument/2006/relationships/hyperlink" Target="https://www.leadertask.ru/" TargetMode="Externa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arpo-polis-info.yonote.ru/" TargetMode="External"/><Relationship Id="rId3" Type="http://schemas.openxmlformats.org/officeDocument/2006/relationships/hyperlink" Target="https://app.weeek.net/" TargetMode="External"/><Relationship Id="rId4" Type="http://schemas.openxmlformats.org/officeDocument/2006/relationships/hyperlink" Target="https://teamly.ru/" TargetMode="External"/><Relationship Id="rId5" Type="http://schemas.openxmlformats.org/officeDocument/2006/relationships/hyperlink" Target="https://kaiten.ru/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ptitsa.rocks" TargetMode="External"/><Relationship Id="rId3" Type="http://schemas.openxmlformats.org/officeDocument/2006/relationships/hyperlink" Target="https://disk.yandex.ru/i/asn-Cz3CCz4PbA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360.yandex.ru/disk/" TargetMode="External"/><Relationship Id="rId3" Type="http://schemas.openxmlformats.org/officeDocument/2006/relationships/hyperlink" Target="https://cloud.mail.ru/" TargetMode="Externa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eb.singularity-app.com/" TargetMode="External"/><Relationship Id="rId3" Type="http://schemas.openxmlformats.org/officeDocument/2006/relationships/hyperlink" Target="https://web.chaos-control.ru/" TargetMode="Externa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ctrTitle"/>
          </p:nvPr>
        </p:nvSpPr>
        <p:spPr bwMode="auto"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/>
              <a:t>Не Гуглом единым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76" name="Google Shape;76;p13"/>
          <p:cNvSpPr txBox="1"/>
          <p:nvPr>
            <p:ph type="subTitle" idx="1"/>
          </p:nvPr>
        </p:nvSpPr>
        <p:spPr bwMode="auto"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70000" lnSpcReduction="6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/>
              <a:t>Российские аналоги иностранных </a:t>
            </a:r>
            <a:endParaRPr lang="ru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/>
              <a:t>сервисов и как на них мигрировать</a:t>
            </a:r>
            <a:endParaRPr/>
          </a:p>
        </p:txBody>
      </p:sp>
      <p:pic>
        <p:nvPicPr>
          <p:cNvPr id="77" name="Google Shape;77;p13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471625" y="3785675"/>
            <a:ext cx="1672375" cy="167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87938865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Как перейти</a:t>
            </a:r>
            <a:endParaRPr lang="ru-RU"/>
          </a:p>
        </p:txBody>
      </p:sp>
      <p:sp>
        <p:nvSpPr>
          <p:cNvPr id="246525161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Импорта нет</a:t>
            </a:r>
            <a:endParaRPr lang="ru-RU"/>
          </a:p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Придется переносить задачи вручную. Проще всего это делать постепенно: новые сразу заносить в новое приложение, из старого перенести повторяющиеся по мере наступления.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52123103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Календарь</a:t>
            </a:r>
            <a:endParaRPr/>
          </a:p>
        </p:txBody>
      </p:sp>
      <p:sp>
        <p:nvSpPr>
          <p:cNvPr id="144069644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Вместо Гугл.календаря можно использовать календарь в планировщике (см. выше) с интеграцией в телефон (импорта нет).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Календарь Яндекс и Мейл.ру + интеграция в смартфон в любой встроенный календарь.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Встроенный календарь в телефоне – если вам не нужна синхронизация с компом.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3987535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Майндкарты</a:t>
            </a:r>
            <a:endParaRPr/>
          </a:p>
        </p:txBody>
      </p:sp>
      <p:sp>
        <p:nvSpPr>
          <p:cNvPr id="276646348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/>
              <a:t>Вместо Miro —</a:t>
            </a:r>
            <a:endParaRPr/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/>
          </a:p>
          <a:p>
            <a:pPr>
              <a:defRPr/>
            </a:pPr>
            <a:r>
              <a:rPr b="1" u="sng">
                <a:hlinkClick r:id="rId2" tooltip="https://sboard.online/"/>
              </a:rPr>
              <a:t>SBoard</a:t>
            </a:r>
            <a:r>
              <a:rPr b="1"/>
              <a:t> – почти полный клон Miro</a:t>
            </a:r>
            <a:endParaRPr b="1"/>
          </a:p>
          <a:p>
            <a:pPr>
              <a:defRPr/>
            </a:pP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Веб-версия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Три бесплатные доски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b="1"/>
              <a:t>Импорт из Миро</a:t>
            </a:r>
            <a:r>
              <a:rPr/>
              <a:t> (кривоватый)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en-US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Поддержка текста в экспорте в PDF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Платная версия: 750 р/мес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6837993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Управление проектами</a:t>
            </a:r>
            <a:endParaRPr lang="ru-RU"/>
          </a:p>
        </p:txBody>
      </p:sp>
      <p:sp>
        <p:nvSpPr>
          <p:cNvPr id="1099233271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r>
              <a:rPr u="sng">
                <a:hlinkClick r:id="rId2" tooltip="https://app.weeek.net/"/>
              </a:rPr>
              <a:t>Weeek</a:t>
            </a:r>
            <a:endParaRPr/>
          </a:p>
          <a:p>
            <a:pPr>
              <a:defRPr/>
            </a:pPr>
            <a:r>
              <a:rPr u="sng">
                <a:hlinkClick r:id="rId3" tooltip="https://ru.yougile.com/"/>
              </a:rPr>
              <a:t>Yougile</a:t>
            </a:r>
            <a:endParaRPr/>
          </a:p>
          <a:p>
            <a:pPr>
              <a:defRPr/>
            </a:pPr>
            <a:r>
              <a:rPr u="sng">
                <a:hlinkClick r:id="rId4" tooltip="https://shtab.app/"/>
              </a:rPr>
              <a:t>Shtab</a:t>
            </a:r>
            <a:endParaRPr/>
          </a:p>
          <a:p>
            <a:pPr>
              <a:defRPr/>
            </a:pPr>
            <a:r>
              <a:rPr u="sng">
                <a:hlinkClick r:id="rId5" tooltip="https://kaiten.ru/"/>
              </a:rPr>
              <a:t>Kaiten</a:t>
            </a:r>
            <a:endParaRPr/>
          </a:p>
          <a:p>
            <a:pPr>
              <a:defRPr/>
            </a:pPr>
            <a:r>
              <a:rPr/>
              <a:t>Еще: </a:t>
            </a:r>
            <a:r>
              <a:rPr u="sng">
                <a:hlinkClick r:id="rId6" tooltip="https://pyrus.com/"/>
              </a:rPr>
              <a:t>Pyrus</a:t>
            </a:r>
            <a:r>
              <a:rPr/>
              <a:t>, </a:t>
            </a:r>
            <a:r>
              <a:rPr lang="en-US" sz="1800" b="0" i="0" u="sng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  <a:hlinkClick r:id="rId7" tooltip="https://www.leadertask.ru/"/>
              </a:rPr>
              <a:t>ЛидерТаск</a:t>
            </a:r>
            <a:endParaRPr b="1"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7066665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WEEEK</a:t>
            </a:r>
            <a:endParaRPr/>
          </a:p>
        </p:txBody>
      </p:sp>
      <p:sp>
        <p:nvSpPr>
          <p:cNvPr id="1662076261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50000" lnSpcReduction="10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Web-версия, приложения для Mac и Windows, iOS и Android.</a:t>
            </a:r>
            <a:endParaRPr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 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бесплатно для команд до пяти человек с ограничением по фичам. Начиная с тарифа Lite — от 199 ₽ за каждого участника команды.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  Плюсы и главные фичи: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Задачи двигаются по неделе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Управление задачами в формате Канбан-доски, диаграммы Ганта, таймлайн, списка задач, календаря на неделю и месяц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Многоуровневое создание подзадач, настройка зависимостей между ними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Шаблоны для повторяющихся задач, настройка уведомлений об изменениях статуса задач и приближении дедлайнов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Прикрепление к задачам ссылок, файлов, описаний и настройка собственных полей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Удобная автоматизация повторяющихся процессов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Фильтры, теги, сортировка, группировка и приоритизация задач — чтобы структурировать большие объёмы работы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Встроенная база знаний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Встроенная CRM с несложной структурой, которая идеально подходит для фиксации сделок на фрилансе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Настройка уведомлений на почту, в Telegram, VK или Slack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sz="1800" b="1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Нельзя работать в оффлайн-режиме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Мобильные версии отстают от веб по функциональности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Бывают баги при выпуске больших 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обновлений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Если не нравится «недельный» формат канбан-доски, то не очень удобно с него переключаться на обычные доски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33943297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Kaiten</a:t>
            </a:r>
            <a:endParaRPr/>
          </a:p>
        </p:txBody>
      </p:sp>
      <p:sp>
        <p:nvSpPr>
          <p:cNvPr id="491977394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65000" lnSpcReduction="7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Как пользоваться: Web-версия, приложения для Mac и Windows, iOS и Android.</a:t>
            </a:r>
            <a:endParaRPr lang="ru-RU"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бесплатной версии хватает  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  Плюсы и главные фичи:</a:t>
            </a:r>
            <a:endParaRPr lang="ru-RU"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Канбан-доски, списки, таблицы, Timeline, календарь и отчёты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Мультидоски с возможностью размещать в одном пространстве несколько досок. Карточки на них — отдельные проекты, которые передвигаются по этапам по мере работы над ними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Шаблоны для регулярных задач, настройка уведомлений об изменениях статуса задач и приближениях дедлайнов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Автоматические чек-листы с критериями выполнения каждого этапа для отслеживания прогресса проектов. Чек-листы будут появляться при попадании карточки в определённую колонку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sz="1800" b="1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Суровый интерфейс:)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Немного раздражающие некоторые неотключаемые фишки для командной работы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12648414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Shtab</a:t>
            </a:r>
            <a:endParaRPr/>
          </a:p>
        </p:txBody>
      </p:sp>
      <p:sp>
        <p:nvSpPr>
          <p:cNvPr id="391031800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50000" lnSpcReduction="10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Как пользоваться: Web-версия, приложения для Mac и Windows, iOS и Android.</a:t>
            </a:r>
            <a:endParaRPr lang="ru-RU" sz="20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 </a:t>
            </a: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бесплатная версия с ограниченными функциями. Профессиональная — от 100 ₽ до 312 ₽ за пользователя в месяц.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  Плюсы и главные фичи: </a:t>
            </a:r>
            <a:endParaRPr lang="ru-RU" sz="20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Система уведомлений с напоминаниями о дедлайнах и важных изменениях в проектах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Тайм-трекер работы над задачей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Можно работать с проектом в виде Канбан-доски, календаря, списка, диаграммы Ганта, таймлайна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Рабочее пространство можно отобразить в виде матрицы Эйзенхауэра 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В задачах можно проставить сроки, участников, статус, приоритет, длительность выполнения, метки, код, добавить свои поля. Также задачу можно разбить по подзадачам и сделать чек-листы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Карточки разделены по типам: для встреч, документов, работы с текстом, отчёта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Множество инструментов для совместной работы членов команды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Pomodoro-таймер, чтобы сконцентрироваться на задаче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Импорт данных из Jira, Trello и Asana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 lang="ru-RU"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lang="ru-RU" sz="2000" b="1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Трекер активности скачивается на компьютер отдельно, и ему нужно выдать специальное разрешение для доступа к рабочему столу</a:t>
            </a:r>
            <a:endParaRPr lang="ru-RU" sz="2000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Нет автоматизации в работе с карточками и шаблонами проектов</a:t>
            </a:r>
            <a:endParaRPr lang="ru-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5492048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Yougile</a:t>
            </a:r>
            <a:endParaRPr/>
          </a:p>
        </p:txBody>
      </p:sp>
      <p:sp>
        <p:nvSpPr>
          <p:cNvPr id="380628449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50000" lnSpcReduction="10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Как пользоваться: Web-версия, приложения для Mac и Windows, iOS и Android/Huawei.</a:t>
            </a:r>
            <a:endParaRPr sz="20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</a:t>
            </a: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бесплатно для 10 пользователей — и никаких ограничений по функциям. </a:t>
            </a:r>
            <a:endParaRPr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  Плюсы и главные фичи: </a:t>
            </a:r>
            <a:endParaRPr sz="20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endParaRPr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Диаграмма Ганта и Agile-доска</a:t>
            </a:r>
            <a:endParaRPr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Можно создавать кастомные атрибуты для классификации задач. Для пользователей готовые стикеры («спринт», «аналитика», «трафик», «этапы», «CRM»,  «дедлайн», «тайм-трекер») и возможность создать свои</a:t>
            </a:r>
            <a:endParaRPr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В задачах можно делать подзадачи, а для классификации размечать их стикерами</a:t>
            </a:r>
            <a:endParaRPr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Задачи в YouGile можно продублировать и связать. При этом это будут разные задачи с разным описанием, чек-листом и чатом</a:t>
            </a:r>
            <a:endParaRPr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Зеркальные колонки, с помощью которых можно задачи из родительской колонки переносить в другие</a:t>
            </a:r>
            <a:endParaRPr sz="20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Ещё полезная фича «Сводки» — колонки, в которые при помощи сортировки и фильтрации можно вывести задачи из всех проектов и досок по определённым критериям. Например, по статусу просроченности</a:t>
            </a:r>
            <a:endParaRPr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Инструменты автоматизации — шаблоны задач и передача задач</a:t>
            </a:r>
            <a:endParaRPr sz="20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Интеграция с почтой и Google-календарём 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r>
              <a:rPr lang="ru-RU" sz="20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20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Немного неудобно устроена работа с задачей – под командную работу, есть мешающие «одиночке» элементы.</a:t>
            </a:r>
            <a:endParaRPr lang="ru-RU" sz="20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9139170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Как перейти</a:t>
            </a:r>
            <a:endParaRPr lang="ru-RU"/>
          </a:p>
        </p:txBody>
      </p:sp>
      <p:sp>
        <p:nvSpPr>
          <p:cNvPr id="1898238961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Импорт у некоторых сервисов есть из Трелло и Ноушн (Weeek, Kaiten), или только из Трелло (Yougile, Shtab).</a:t>
            </a:r>
            <a:endParaRPr lang="ru-RU"/>
          </a:p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Но импорт обычно кривой:)</a:t>
            </a:r>
            <a:endParaRPr lang="ru-RU"/>
          </a:p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Тем не менее, можно импортировать структуру и часть данных, чтобы не переносить все руками, а дальше дополнить + заодно обновить/почистить проекты.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2867274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Базы знаний</a:t>
            </a:r>
            <a:endParaRPr lang="ru-RU"/>
          </a:p>
        </p:txBody>
      </p:sp>
      <p:sp>
        <p:nvSpPr>
          <p:cNvPr id="1425107554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/>
              <a:t>Вместо Notion, Trello, Evernote</a:t>
            </a:r>
            <a:endParaRPr lang="ru-RU"/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 lang="ru-RU"/>
          </a:p>
          <a:p>
            <a:pPr>
              <a:defRPr/>
            </a:pPr>
            <a:r>
              <a:rPr lang="ru-RU" u="sng">
                <a:hlinkClick r:id="rId2" tooltip="https://arpo-polis-info.yonote.ru/"/>
              </a:rPr>
              <a:t>Yonote</a:t>
            </a:r>
            <a:endParaRPr lang="ru-RU"/>
          </a:p>
          <a:p>
            <a:pPr>
              <a:defRPr/>
            </a:pPr>
            <a:r>
              <a:rPr lang="ru-RU" u="sng">
                <a:hlinkClick r:id="rId3" tooltip="https://app.weeek.net/"/>
              </a:rPr>
              <a:t>Weeek</a:t>
            </a:r>
            <a:endParaRPr lang="ru-RU"/>
          </a:p>
          <a:p>
            <a:pPr>
              <a:defRPr/>
            </a:pPr>
            <a:r>
              <a:rPr lang="ru-RU" u="sng">
                <a:hlinkClick r:id="rId4" tooltip="https://teamly.ru/"/>
              </a:rPr>
              <a:t>Teamly</a:t>
            </a:r>
            <a:r>
              <a:rPr lang="ru-RU"/>
              <a:t> (больше для крупных команд)</a:t>
            </a:r>
            <a:endParaRPr lang="ru-RU"/>
          </a:p>
          <a:p>
            <a:pPr>
              <a:defRPr/>
            </a:pPr>
            <a:r>
              <a:rPr lang="ru-RU" u="sng">
                <a:hlinkClick r:id="rId5" tooltip="https://kaiten.ru/"/>
              </a:rPr>
              <a:t>Kaiten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/>
              <a:t>Категории</a:t>
            </a:r>
            <a:endParaRPr/>
          </a:p>
        </p:txBody>
      </p:sp>
      <p:sp>
        <p:nvSpPr>
          <p:cNvPr id="83" name="Google Shape;83;p14"/>
          <p:cNvSpPr txBox="1"/>
          <p:nvPr>
            <p:ph type="body" idx="1"/>
          </p:nvPr>
        </p:nvSpPr>
        <p:spPr bwMode="auto">
          <a:xfrm>
            <a:off x="360000" y="1266325"/>
            <a:ext cx="8424000" cy="3779400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60000" lnSpcReduction="8000"/>
          </a:bodyPr>
          <a:lstStyle/>
          <a:p>
            <a:pPr lvl="0" algn="l">
              <a:spcBef>
                <a:spcPts val="0"/>
              </a:spcBef>
              <a:spcAft>
                <a:spcPts val="1199"/>
              </a:spcAft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Почта, </a:t>
            </a:r>
            <a:r>
              <a:rPr lang="ru-RU"/>
              <a:t>облачные хранилища и документы</a:t>
            </a:r>
            <a:endParaRPr lang="ru-RU"/>
          </a:p>
          <a:p>
            <a:pPr lvl="0" algn="l">
              <a:spcBef>
                <a:spcPts val="0"/>
              </a:spcBef>
              <a:spcAft>
                <a:spcPts val="1199"/>
              </a:spcAft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Планировщики</a:t>
            </a:r>
            <a:endParaRPr lang="ru-RU"/>
          </a:p>
          <a:p>
            <a:pPr lvl="0" algn="l">
              <a:spcBef>
                <a:spcPts val="0"/>
              </a:spcBef>
              <a:spcAft>
                <a:spcPts val="1199"/>
              </a:spcAft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Календарь</a:t>
            </a:r>
            <a:endParaRPr sz="1800"/>
          </a:p>
          <a:p>
            <a:pPr lvl="0" algn="l">
              <a:spcBef>
                <a:spcPts val="0"/>
              </a:spcBef>
              <a:spcAft>
                <a:spcPts val="1199"/>
              </a:spcAft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Майндкарты</a:t>
            </a:r>
            <a:endParaRPr lang="ru-RU"/>
          </a:p>
          <a:p>
            <a:pPr lvl="0" algn="l">
              <a:spcBef>
                <a:spcPts val="0"/>
              </a:spcBef>
              <a:spcAft>
                <a:spcPts val="1199"/>
              </a:spcAft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Управление проектом</a:t>
            </a:r>
            <a:endParaRPr lang="ru-RU"/>
          </a:p>
          <a:p>
            <a:pPr lvl="0" algn="l">
              <a:spcBef>
                <a:spcPts val="0"/>
              </a:spcBef>
              <a:spcAft>
                <a:spcPts val="1198"/>
              </a:spcAft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Базы знаний</a:t>
            </a:r>
            <a:endParaRPr lang="ru-RU"/>
          </a:p>
          <a:p>
            <a:pPr lvl="0" algn="l">
              <a:spcBef>
                <a:spcPts val="0"/>
              </a:spcBef>
              <a:spcAft>
                <a:spcPts val="1198"/>
              </a:spcAft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Добавка</a:t>
            </a:r>
            <a:endParaRPr lang="ru-RU"/>
          </a:p>
          <a:p>
            <a:pPr lvl="0" algn="l">
              <a:spcBef>
                <a:spcPts val="0"/>
              </a:spcBef>
              <a:spcAft>
                <a:spcPts val="1198"/>
              </a:spcAft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/>
          </a:p>
          <a:p>
            <a:pPr marL="114299" lvl="0" indent="0" algn="l">
              <a:spcBef>
                <a:spcPts val="0"/>
              </a:spcBef>
              <a:spcAft>
                <a:spcPts val="1198"/>
              </a:spcAft>
              <a:buClr>
                <a:srgbClr val="666666"/>
              </a:buClr>
              <a:buSzPts val="1800"/>
              <a:buFont typeface="Arial"/>
              <a:buNone/>
              <a:defRPr/>
            </a:pPr>
            <a:r>
              <a:rPr lang="ru-RU"/>
              <a:t>Я выбирала сервисы по двум критериям: российский с возможностью оплаты российскими картами + с наличием веб-версий. Здесь даю обзор наиболее мне понравившихся: какими пользуюсь сама и рекомендую своим клиентам.</a:t>
            </a:r>
            <a:endParaRPr lang="ru-RU"/>
          </a:p>
          <a:p>
            <a:pPr marL="0" lvl="0" indent="0" algn="l">
              <a:spcBef>
                <a:spcPts val="0"/>
              </a:spcBef>
              <a:spcAft>
                <a:spcPts val="1198"/>
              </a:spcAft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8076312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Yonote</a:t>
            </a:r>
            <a:endParaRPr/>
          </a:p>
        </p:txBody>
      </p:sp>
      <p:sp>
        <p:nvSpPr>
          <p:cNvPr id="1866186867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65000" lnSpcReduction="7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Как пользоваться: Web-версия</a:t>
            </a:r>
            <a:endParaRPr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бесплатной версии достаточно, почти нет ограничений. Профессиональная — 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150 или 250 руб за пользователя в месяц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.</a:t>
            </a:r>
            <a:endParaRPr lang="ru-RU" sz="1800" b="0" i="0" u="none" strike="noStrike" cap="none" spc="0">
              <a:solidFill>
                <a:srgbClr val="666666"/>
              </a:solidFill>
              <a:latin typeface="Times New Roman"/>
              <a:cs typeface="Times New Roman"/>
            </a:endParaRPr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endParaRPr lang="ru-RU"/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</a:t>
            </a: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Плюсы и главные фичи:</a:t>
            </a:r>
            <a:endParaRPr lang="ru-RU" sz="1800" b="1" i="0" u="none" strike="noStrike" cap="none" spc="0">
              <a:solidFill>
                <a:srgbClr val="666666"/>
              </a:solidFill>
              <a:latin typeface="Times New Roman"/>
              <a:cs typeface="Times New Roman"/>
            </a:endParaRPr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Ближайший аналог Notion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Интеграции с популярными иностранными сервисами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Внутри все очень похоже на Notion: разметка текста, расположение разных форматов на одной странице и пр.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Встроенный ИИ-помощник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Активно развивается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/>
          </a:p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lang="ru-RU" sz="1800" b="1" i="0" u="none" strike="noStrike" cap="none" spc="0">
              <a:solidFill>
                <a:srgbClr val="666666"/>
              </a:solidFill>
              <a:latin typeface="Times New Roman"/>
              <a:cs typeface="Times New Roman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Импорт из Notion кривой:)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Нет приложения для смартфона</a:t>
            </a:r>
            <a:endParaRPr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4933958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WEEEK</a:t>
            </a:r>
            <a:endParaRPr/>
          </a:p>
        </p:txBody>
      </p:sp>
      <p:sp>
        <p:nvSpPr>
          <p:cNvPr id="336337189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50000" lnSpcReduction="10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</a:t>
            </a: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Плюсы и главные фичи:</a:t>
            </a:r>
            <a:endParaRPr lang="ru-RU"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Встроенная ИИ-помощница Вика, которая предложит идеи по тексту в документе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Расширенная кастомизация: обложки, иконки, вставка любого медийного формата и форматирование текста. А ещё можно вставлять вложения из других сервисов через embed-код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Древовидная структура документов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с возможностью вкладывать их друг в друга. Можно скрывать вложенные документы или отображать их, чтобы спуститься на уровень глубже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Функциональный тексто-блочный редактор. Текст в документах можно разнообразить форматированием, заголовками, эмодзи и цветными блоками. Ещё есть таблицы и разные виды списков, чтобы представить информацию в удобном формате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Упоминание коллег в тексте и перелинковка с другими документами через @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Возможность публиковать документы из Базы знаний в интернете и делиться ими с кем угодно — даже с теми, кто не зарегистрирован в WEEEK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SEO для публичных страниц. Документ сможет найти любой пользователь в интернете по ключевым словам, если активировать соответствующую функцию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Экспорт контента в формате PDF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Импорт из Notion и Trello (кривой:)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lang="ru-RU"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Узкое рабочее пространство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Бывают баги в редакторе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cs typeface="Open Sans"/>
              </a:rPr>
              <a:t>Ограничения по количеству материалов в бесплатной версии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8685565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Kaiten</a:t>
            </a:r>
            <a:endParaRPr/>
          </a:p>
        </p:txBody>
      </p:sp>
      <p:sp>
        <p:nvSpPr>
          <p:cNvPr id="1972513772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95000" lnSpcReduction="1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</a:t>
            </a: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Плюсы и главные фичи:</a:t>
            </a:r>
            <a:endParaRPr lang="ru-RU"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Наиболее близкий Трелло вариант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Расположение нескольких досок на одном экране – можно хранить все доски по одной сфере в одном месте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Можно добавлять статьи к каждому пространству, складывать их в папки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На «морде» карточек сразу видны кликабельные ссылки, можно настраивать свои поля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/>
          </a:p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lang="ru-RU"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Те же, что описаны выше в Управлении проектами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74169460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Teamly</a:t>
            </a:r>
            <a:endParaRPr/>
          </a:p>
        </p:txBody>
      </p:sp>
      <p:sp>
        <p:nvSpPr>
          <p:cNvPr id="48600415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95000" lnSpcReduction="1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1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Как пользоваться: Web-версия, приложения для Mac и Windows, iOS и Android.</a:t>
            </a:r>
            <a:endParaRPr sz="11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11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1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</a:t>
            </a:r>
            <a:r>
              <a:rPr lang="ru-RU" sz="1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бесплатная версия с ограниченными функциями. Профессиональная — от 199 ₽ до 479 ₽ в месяц.</a:t>
            </a:r>
            <a:endParaRPr sz="11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11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1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  Плюсы и главные фичи:</a:t>
            </a:r>
            <a:endParaRPr sz="11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11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Конструктор курсов с модулями тестов и опросов для закрепления пройденного обучения новичков или повышения квалификации</a:t>
            </a:r>
            <a:endParaRPr sz="11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AI-ассистент, который поможет написать или дополнить текст в документе</a:t>
            </a:r>
            <a:endParaRPr sz="11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Возможность делиться материалами с пользователями в статусе Гость — заказчиками или внешними сотрудниками</a:t>
            </a:r>
            <a:endParaRPr sz="11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Умная таблица для интегрирования информации из сторонних источников — например, Google Таблиц и документов в Notion. А ещё её можно превратить в Канбан-доску</a:t>
            </a:r>
            <a:endParaRPr sz="11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Сервис включает в себя две сущности: файлы и пространства. В первом можно хранить все документы, а во втором — тематические разделы со статьями, ссылками и прочим</a:t>
            </a:r>
            <a:endParaRPr sz="11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Статьи имеют блочную структуру. На любой блок можно сформировать ссылку, чтобы при переходе на страницу она сразу открывалась на нужном блоке</a:t>
            </a:r>
            <a:endParaRPr sz="11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endParaRPr sz="11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1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sz="11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11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Оверфункционален для частного использования</a:t>
            </a:r>
            <a:endParaRPr sz="11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82347674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Как перейти</a:t>
            </a:r>
            <a:endParaRPr lang="ru-RU"/>
          </a:p>
        </p:txBody>
      </p:sp>
      <p:sp>
        <p:nvSpPr>
          <p:cNvPr id="911540099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Импорт: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Ноушн -  Weeek, Yonote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Трелло – Weeek, Kaiten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Эверноут – Yonote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/>
          </a:p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Но импорт обычно кривой:)</a:t>
            </a:r>
            <a:endParaRPr lang="ru-RU"/>
          </a:p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Тем не менее, можно импортировать структуру и часть данных, чтобы не переносить все руками, а дальше дополнить + заодно обновить/почистить БЗ.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7449517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Мои рекомендации</a:t>
            </a:r>
            <a:endParaRPr lang="ru-RU"/>
          </a:p>
        </p:txBody>
      </p:sp>
      <p:sp>
        <p:nvSpPr>
          <p:cNvPr id="2061390186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Переходить на российские сервисы как можно скорее! 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Риск ухода самого сервиса (видели это не раз и внезапно)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Риск блокировки в России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Сложности с оплатой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ВПН неудобен и небезопасен и подвержен тем же рискам, что и сами сервисы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Чувство собственного достоинства!</a:t>
            </a:r>
            <a:endParaRPr lang="ru-RU"/>
          </a:p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Переходить постепенно, спокойно, но безостановочно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Оценить масштаб бедствия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Разбить на блоки задач и отдельные задачи (мигрировать с гугла – оформить яндекс/мейл, выкачать все из гугла по 10 папок каждый день – закачать все в новое облако по 10 папок в день...)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Занести задачи в календарь/новый российский планировщик:)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7903969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Другие. Полезные. Наши</a:t>
            </a:r>
            <a:endParaRPr lang="ru-RU"/>
          </a:p>
        </p:txBody>
      </p:sp>
      <p:sp>
        <p:nvSpPr>
          <p:cNvPr id="1744204681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85000" lnSpcReduction="3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r>
              <a:rPr lang="ru-RU" b="1"/>
              <a:t>Трекеры времени выполнения задач</a:t>
            </a:r>
            <a:endParaRPr lang="ru-RU" b="1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Shtab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Crocotime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Bitcop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Weeek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/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r>
              <a:rPr lang="ru-RU" b="1"/>
              <a:t>CRM</a:t>
            </a:r>
            <a:endParaRPr lang="ru-RU" b="1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amoCRM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OKOCRM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Мегаплан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/>
          </a:p>
          <a:p>
            <a:pPr marL="114299" indent="0">
              <a:buClr>
                <a:srgbClr val="666666"/>
              </a:buClr>
              <a:buSzPts val="1800"/>
              <a:buFont typeface="Arial"/>
              <a:buNone/>
              <a:defRPr/>
            </a:pP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82379605" name="Google Shape;56;p9"/>
          <p:cNvSpPr txBox="1"/>
          <p:nvPr>
            <p:ph type="title"/>
          </p:nvPr>
        </p:nvSpPr>
        <p:spPr bwMode="auto">
          <a:xfrm>
            <a:off x="265500" y="1039674"/>
            <a:ext cx="4045198" cy="1675800"/>
          </a:xfrm>
          <a:prstGeom prst="rect">
            <a:avLst/>
          </a:prstGeom>
        </p:spPr>
        <p:txBody>
          <a:bodyPr spcFirstLastPara="1" wrap="square" lIns="91424" tIns="91424" rIns="91424" bIns="91424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None/>
              <a:defRPr sz="4200">
                <a:solidFill>
                  <a:srgbClr val="CC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pPr>
              <a:defRPr/>
            </a:pPr>
            <a:r>
              <a:rPr lang="ru-RU" sz="4200" b="1" i="0" u="none" strike="noStrike" cap="none" spc="0">
                <a:solidFill>
                  <a:srgbClr val="CC0000"/>
                </a:solidFill>
                <a:latin typeface="PT Sans Narrow"/>
                <a:ea typeface="PT Sans Narrow"/>
                <a:cs typeface="PT Sans Narrow"/>
              </a:rPr>
              <a:t>Спасибо </a:t>
            </a:r>
            <a:br>
              <a:rPr lang="ru-RU" sz="4200" b="1" i="0" u="none" strike="noStrike" cap="none" spc="0">
                <a:solidFill>
                  <a:srgbClr val="CC0000"/>
                </a:solidFill>
                <a:latin typeface="PT Sans Narrow"/>
                <a:ea typeface="PT Sans Narrow"/>
                <a:cs typeface="PT Sans Narrow"/>
              </a:rPr>
            </a:br>
            <a:r>
              <a:rPr lang="ru-RU" sz="4200" b="1" i="0" u="none" strike="noStrike" cap="none" spc="0">
                <a:solidFill>
                  <a:srgbClr val="CC0000"/>
                </a:solidFill>
                <a:latin typeface="PT Sans Narrow"/>
                <a:ea typeface="PT Sans Narrow"/>
                <a:cs typeface="PT Sans Narrow"/>
              </a:rPr>
              <a:t>за внимание!</a:t>
            </a:r>
            <a:endParaRPr lang="ru-RU"/>
          </a:p>
        </p:txBody>
      </p:sp>
      <p:sp>
        <p:nvSpPr>
          <p:cNvPr id="2137321049" name="Google Shape;57;p9"/>
          <p:cNvSpPr txBox="1"/>
          <p:nvPr>
            <p:ph type="subTitle" idx="1"/>
          </p:nvPr>
        </p:nvSpPr>
        <p:spPr bwMode="auto">
          <a:xfrm flipH="0" flipV="0">
            <a:off x="265500" y="2726874"/>
            <a:ext cx="4045198" cy="1692424"/>
          </a:xfrm>
          <a:prstGeom prst="rect">
            <a:avLst/>
          </a:prstGeom>
        </p:spPr>
        <p:txBody>
          <a:bodyPr spcFirstLastPara="1" vertOverflow="overflow" horzOverflow="overflow" vert="horz" wrap="square" lIns="91424" tIns="91424" rIns="91424" bIns="91424" numCol="1" spcCol="0" rtlCol="0" fromWordArt="0" anchor="ctr" anchorCtr="0" forceAA="0" upright="0" compatLnSpc="0">
            <a:normAutofit fontScale="80000" lnSpcReduction="4000"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None/>
              <a:defRPr sz="2100">
                <a:solidFill>
                  <a:srgbClr val="66666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pPr>
              <a:defRPr/>
            </a:pPr>
            <a:r>
              <a:rPr lang="ru-RU" sz="2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Телеграм, ВК, Тенчат:</a:t>
            </a:r>
            <a:endParaRPr sz="2100"/>
          </a:p>
          <a:p>
            <a:pPr>
              <a:defRPr/>
            </a:pPr>
            <a:r>
              <a:rPr lang="ru" sz="2100" b="1" i="0" u="none" strike="noStrike" cap="none" spc="0">
                <a:solidFill>
                  <a:schemeClr val="accent3"/>
                </a:solidFill>
                <a:latin typeface="PT Sans Narrow"/>
                <a:ea typeface="PT Sans Narrow"/>
                <a:cs typeface="PT Sans Narrow"/>
              </a:rPr>
              <a:t>@</a:t>
            </a:r>
            <a:r>
              <a:rPr lang="ru" sz="2100" b="1" i="0" u="none" strike="noStrike" cap="none" spc="0">
                <a:solidFill>
                  <a:schemeClr val="accent3"/>
                </a:solidFill>
                <a:latin typeface="PT Sans Narrow"/>
                <a:ea typeface="PT Sans Narrow"/>
                <a:cs typeface="PT Sans Narrow"/>
              </a:rPr>
              <a:t>ptitsa_v_poryadke</a:t>
            </a:r>
            <a:r>
              <a:rPr lang="ru" sz="2100" b="1" i="0" u="none" strike="noStrike" cap="none" spc="0">
                <a:solidFill>
                  <a:schemeClr val="accent3"/>
                </a:solidFill>
                <a:latin typeface="PT Sans Narrow"/>
                <a:ea typeface="PT Sans Narrow"/>
                <a:cs typeface="PT Sans Narrow"/>
              </a:rPr>
              <a:t> </a:t>
            </a:r>
            <a:endParaRPr sz="2100"/>
          </a:p>
          <a:p>
            <a:pPr>
              <a:defRPr/>
            </a:pPr>
            <a:endParaRPr sz="2100"/>
          </a:p>
          <a:p>
            <a:pPr>
              <a:defRPr/>
            </a:pPr>
            <a:r>
              <a:rPr lang="ru-RU" sz="21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Сайт:</a:t>
            </a:r>
            <a:endParaRPr lang="ru-RU" sz="2100"/>
          </a:p>
          <a:p>
            <a:pPr>
              <a:defRPr/>
            </a:pPr>
            <a:r>
              <a:rPr lang="en-US" sz="2100" b="1" i="0" u="sng" strike="noStrike" cap="none" spc="0">
                <a:solidFill>
                  <a:schemeClr val="accent3"/>
                </a:solidFill>
                <a:latin typeface="Open Sans"/>
                <a:ea typeface="Open Sans"/>
                <a:cs typeface="Open Sans"/>
                <a:hlinkClick r:id="rId2" tooltip="https://ptitsa.rocks"/>
              </a:rPr>
              <a:t>Ptitsa.rocks</a:t>
            </a:r>
            <a:endParaRPr sz="2100">
              <a:solidFill>
                <a:schemeClr val="accent3"/>
              </a:solidFill>
            </a:endParaRPr>
          </a:p>
          <a:p>
            <a:pPr>
              <a:defRPr/>
            </a:pPr>
            <a:endParaRPr/>
          </a:p>
        </p:txBody>
      </p:sp>
      <p:sp>
        <p:nvSpPr>
          <p:cNvPr id="965941566" name="Google Shape;58;p9"/>
          <p:cNvSpPr txBox="1"/>
          <p:nvPr>
            <p:ph type="body" idx="2"/>
          </p:nvPr>
        </p:nvSpPr>
        <p:spPr bwMode="auto">
          <a:xfrm>
            <a:off x="4939499" y="724199"/>
            <a:ext cx="3836999" cy="3695099"/>
          </a:xfrm>
          <a:prstGeom prst="rect">
            <a:avLst/>
          </a:prstGeom>
        </p:spPr>
        <p:txBody>
          <a:bodyPr spcFirstLastPara="1" wrap="square" lIns="91424" tIns="91424" rIns="91424" bIns="91424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  <a:defRPr>
                <a:solidFill>
                  <a:srgbClr val="F3F3F3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○"/>
              <a:defRPr>
                <a:solidFill>
                  <a:srgbClr val="F3F3F3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  <a:defRPr>
                <a:solidFill>
                  <a:srgbClr val="F3F3F3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●"/>
              <a:defRPr>
                <a:solidFill>
                  <a:srgbClr val="F3F3F3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○"/>
              <a:defRPr>
                <a:solidFill>
                  <a:srgbClr val="F3F3F3"/>
                </a:solidFill>
              </a:defRPr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  <a:defRPr>
                <a:solidFill>
                  <a:srgbClr val="F3F3F3"/>
                </a:solidFill>
              </a:defRPr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●"/>
              <a:defRPr>
                <a:solidFill>
                  <a:srgbClr val="F3F3F3"/>
                </a:solidFill>
              </a:defRPr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○"/>
              <a:defRPr>
                <a:solidFill>
                  <a:srgbClr val="F3F3F3"/>
                </a:solidFill>
              </a:defRPr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  <a:defRPr>
                <a:solidFill>
                  <a:srgbClr val="F3F3F3"/>
                </a:solidFill>
              </a:defRPr>
            </a:lvl9pPr>
          </a:lstStyle>
          <a:p>
            <a:pPr marL="114299" indent="0">
              <a:buClr>
                <a:srgbClr val="F3F3F3"/>
              </a:buClr>
              <a:buSzPts val="1800"/>
              <a:buFont typeface="Open Sans"/>
              <a:buNone/>
              <a:defRPr/>
            </a:pPr>
            <a:r>
              <a:rPr lang="ru-RU" b="1" u="sng">
                <a:hlinkClick r:id="rId3" tooltip="https://disk.yandex.ru/i/asn-Cz3CCz4PbA"/>
              </a:rPr>
              <a:t>Мои услуги:</a:t>
            </a:r>
            <a:r>
              <a:rPr lang="ru-RU" b="0"/>
              <a:t> (скачать pdf)</a:t>
            </a:r>
            <a:endParaRPr lang="ru-RU" b="1"/>
          </a:p>
          <a:p>
            <a:pPr>
              <a:buClr>
                <a:srgbClr val="F3F3F3"/>
              </a:buClr>
              <a:buSzPts val="1800"/>
              <a:buFont typeface="Arial"/>
              <a:buChar char="–"/>
              <a:defRPr/>
            </a:pPr>
            <a:r>
              <a:rPr lang="ru-RU"/>
              <a:t>Консультация</a:t>
            </a:r>
            <a:endParaRPr lang="ru-RU"/>
          </a:p>
          <a:p>
            <a:pPr>
              <a:buClr>
                <a:srgbClr val="F3F3F3"/>
              </a:buClr>
              <a:buSzPts val="1800"/>
              <a:buFont typeface="Arial"/>
              <a:buChar char="–"/>
              <a:defRPr/>
            </a:pPr>
            <a:r>
              <a:rPr lang="ru-RU"/>
              <a:t>Инструкция по решению вашей задачи</a:t>
            </a:r>
            <a:endParaRPr lang="ru-RU"/>
          </a:p>
          <a:p>
            <a:pPr>
              <a:buClr>
                <a:srgbClr val="F3F3F3"/>
              </a:buClr>
              <a:buSzPts val="1800"/>
              <a:buFont typeface="Arial"/>
              <a:buChar char="–"/>
              <a:defRPr/>
            </a:pPr>
            <a:r>
              <a:rPr lang="ru-RU"/>
              <a:t>Индивидуальное сопровождение</a:t>
            </a:r>
            <a:endParaRPr lang="ru-RU"/>
          </a:p>
          <a:p>
            <a:pPr>
              <a:buClr>
                <a:srgbClr val="F3F3F3"/>
              </a:buClr>
              <a:buSzPts val="1800"/>
              <a:buFont typeface="Arial"/>
              <a:buChar char="–"/>
              <a:defRPr/>
            </a:pPr>
            <a:r>
              <a:rPr lang="ru-RU"/>
              <a:t>Курс “Порядок в гаджетах и информации”</a:t>
            </a:r>
            <a:endParaRPr lang="ru-RU"/>
          </a:p>
          <a:p>
            <a:pPr>
              <a:buClr>
                <a:srgbClr val="F3F3F3"/>
              </a:buClr>
              <a:buSzPts val="1800"/>
              <a:buFont typeface="Arial"/>
              <a:buChar char="–"/>
              <a:defRPr/>
            </a:pPr>
            <a:r>
              <a:rPr lang="ru-RU"/>
              <a:t>Интенсив “Порядок в фото и видео”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9450520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ctr" anchorCtr="0" forceAA="0" upright="0" compatLnSpc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Почта, облако и документы</a:t>
            </a:r>
            <a:endParaRPr lang="ru-RU"/>
          </a:p>
        </p:txBody>
      </p:sp>
      <p:sp>
        <p:nvSpPr>
          <p:cNvPr id="36623431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/>
              <a:t>Вместо Гугл.Драйв и Гугл.Докс </a:t>
            </a:r>
            <a:endParaRPr lang="ru-RU"/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 lang="ru-RU"/>
          </a:p>
          <a:p>
            <a:pPr>
              <a:defRPr/>
            </a:pPr>
            <a:r>
              <a:rPr lang="ru-RU" u="sng">
                <a:hlinkClick r:id="rId2" tooltip="https://360.yandex.ru/disk/"/>
              </a:rPr>
              <a:t>Яндекс.Диск</a:t>
            </a:r>
            <a:endParaRPr lang="ru-RU"/>
          </a:p>
          <a:p>
            <a:pPr>
              <a:defRPr/>
            </a:pPr>
            <a:r>
              <a:rPr lang="ru-RU" u="sng">
                <a:hlinkClick r:id="rId3" tooltip="https://cloud.mail.ru/"/>
              </a:rPr>
              <a:t>Облако.Mail.ru/Disk-O</a:t>
            </a: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Не облачный офисный пакет для компа – «Мой офис»</a:t>
            </a: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55729403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Яндекс.Диск</a:t>
            </a:r>
            <a:endParaRPr lang="ru-RU"/>
          </a:p>
        </p:txBody>
      </p:sp>
      <p:sp>
        <p:nvSpPr>
          <p:cNvPr id="2105892130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55000" lnSpcReduction="9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Как пользоваться: Web-версия + приложения Windows и macOS + iOS и Android.</a:t>
            </a:r>
            <a:endParaRPr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бесплатно 10 Гб и ограниченный функционал. 1 ТБ за 250 ₽ в мес до 3 ТБ за 475 ₽ в мес (оплата только за год сразу 5700, бывают акции: </a:t>
            </a: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до 19 августа - 50% скидка при активации через приложение в смартфоне!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)..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  Плюсы и главные фичи: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Файлы можно просматривать в браузере, сохранять на своё облако, скачивать на компьютер или другие устройства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Технология SpeechKit от Яндекс помогает оставлять комментарии к файлам в аудиоформате, автоматически переводя его в текст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Управлять данными можно прямо в облаке — скачивать их необязательно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Работать с данными можно без доступа к интернету. Как только он появится, то сервис автоматически обновит предыдущие версии файлов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Веб-версия + приложение для компа + приложение для телефона составляют систему синхронизации всего нужного с любым устройством, обеспечивая доступ из любого места.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Есть облачные документы: текстовые, презентации (эта сделана в Яндексе), таблицы, формы.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После Гугл.Доков нужно время, чтобы привыкнуть, не все функции реализованы удобно (например, файл            «замораживается», если долго открыт, и его надо обновить прежде чем продолжить работу в нем.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Теряется время и дата создания или модификации оригинального файла</a:t>
            </a:r>
            <a:r>
              <a:rPr lang="ru-RU"/>
              <a:t> при загрузке/внесении изменений.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98931943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Облако.Mail.ru</a:t>
            </a:r>
            <a:endParaRPr/>
          </a:p>
        </p:txBody>
      </p:sp>
      <p:sp>
        <p:nvSpPr>
          <p:cNvPr id="266815974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50000" lnSpcReduction="10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Как пользоваться: Web-версия, приложения Windows и macOS, iOS и Android.</a:t>
            </a:r>
            <a:endParaRPr lang="ru-RU"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 бесплатная версия с ограниченными функциями. Профессиональная — от 256 ГБ 1 290 ₽ в год до 4 ТБ за 7 490 ₽ в год.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  Плюсы и главные фичи:</a:t>
            </a:r>
            <a:endParaRPr lang="ru-RU"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Можно работать офлайн. Нужно выбрать файлы, к которым необходим доступ, — они обновятся автоматически, когда появится интернет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Функция автоматического удаления файлов размером до 32 ГБ — это удобно, если надо один раз поделиться тяжёлым файлом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Приложение Disk-O собирает информацию из других облачных хранилищ и синхронизирует в своё облако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Распознавание документов — можно хранить сканы необходимых бумаг в отдельном разделе, чтобы случайно не предоставить доступ посторонним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Создание резервных копий. Можно указать папку или съёмный носитель, а программа сама создаст бэкап и сохранит его отдельно от остальных файлов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Файлы из входящих и исходящих писем в почте Mail.ru будут храниться в разделе «Почтовые вложения»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Редактор облачных документов – от «Мой офис» (вполне себе хороший сервис).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Нельзя оставлять комментарии под файлами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Диск-О для синхронизации разных облачных хранилищ доступен только платно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Низкий уровень безопасности из-за отсутствия двухэтапной аутентификации и многофакторной авторизации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05216330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 lang="ru-RU"/>
              <a:t>Как перейти</a:t>
            </a:r>
            <a:endParaRPr lang="ru-RU"/>
          </a:p>
        </p:txBody>
      </p:sp>
      <p:sp>
        <p:nvSpPr>
          <p:cNvPr id="339207207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НЕ пользоваться Гугл.Архиватором!</a:t>
            </a:r>
            <a:endParaRPr lang="ru-RU"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Скачать вручную папки с документами и альбомы с фото на комп</a:t>
            </a:r>
            <a:endParaRPr lang="ru-RU"/>
          </a:p>
          <a:p>
            <a:pPr lvl="1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Если места на компе мало, то скачивать частями</a:t>
            </a:r>
            <a:endParaRPr lang="ru-RU"/>
          </a:p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Установить программу для компа Яндекс/Мейл, через нее закачать все в облако</a:t>
            </a:r>
            <a:endParaRPr lang="ru-RU"/>
          </a:p>
          <a:p>
            <a:pPr lvl="0"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/>
              <a:t>Оставить синхронизированным с компом только то, что нужно постоянно/часто, остальное оставить только в облаке, чтобы не занимало место на компе</a:t>
            </a:r>
            <a:endParaRPr lang="ru-RU"/>
          </a:p>
          <a:p>
            <a:pPr marL="114299" lvl="0" indent="0">
              <a:buClr>
                <a:srgbClr val="666666"/>
              </a:buClr>
              <a:buSzPts val="1800"/>
              <a:buFont typeface="Arial"/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6118569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Планировщики</a:t>
            </a:r>
            <a:endParaRPr/>
          </a:p>
        </p:txBody>
      </p:sp>
      <p:sp>
        <p:nvSpPr>
          <p:cNvPr id="980728275" name="Google Shape;31;p4"/>
          <p:cNvSpPr txBox="1"/>
          <p:nvPr>
            <p:ph type="body" idx="1"/>
          </p:nvPr>
        </p:nvSpPr>
        <p:spPr bwMode="auto">
          <a:xfrm>
            <a:off x="360000" y="1266323"/>
            <a:ext cx="8424000" cy="3779398"/>
          </a:xfrm>
          <a:prstGeom prst="rect">
            <a:avLst/>
          </a:prstGeom>
        </p:spPr>
        <p:txBody>
          <a:bodyPr spcFirstLastPara="1" wrap="square" lIns="91423" tIns="91423" rIns="91423" bIns="91423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8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8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8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8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8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8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/>
              <a:t>Вместо TickTick, Any.Do, Todoist и пр.</a:t>
            </a:r>
            <a:endParaRPr/>
          </a:p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/>
          </a:p>
          <a:p>
            <a:pPr>
              <a:defRPr/>
            </a:pPr>
            <a:r>
              <a:rPr u="sng">
                <a:hlinkClick r:id="rId2" tooltip="https://web.singularity-app.com/"/>
              </a:rPr>
              <a:t>Singularity</a:t>
            </a:r>
            <a:endParaRPr/>
          </a:p>
          <a:p>
            <a:pPr>
              <a:defRPr/>
            </a:pPr>
            <a:r>
              <a:rPr u="sng">
                <a:hlinkClick r:id="rId3" tooltip="https://web.chaos-control.ru/"/>
              </a:rPr>
              <a:t>Хаос Контроль</a:t>
            </a:r>
            <a:endParaRPr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6964087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Singularity</a:t>
            </a:r>
            <a:endParaRPr/>
          </a:p>
        </p:txBody>
      </p:sp>
      <p:sp>
        <p:nvSpPr>
          <p:cNvPr id="458044624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60000" lnSpcReduction="8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Как пользоваться: Web-версия, приложения для Mac и Windows, iOS и Android.</a:t>
            </a:r>
            <a:endParaRPr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 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бесплатная версия с ограниченными функциями. Профессиональная — от 249 ₽ до 299 ₽ в месяц. 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  Плюсы и главные фичи: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Трекер времени, автоматизация повторяющихся процессов, приоритеты, система тегов, заметки, чек-листы, напоминалки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Режим календаря с расписанием на день, неделю, месяц и возможностью чекать задачи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Системные папки для порядка: входящие, сегодня, планы, календарь, проекты, архив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Быстрая постановка задач: через виджеты, голосовой ввод в мобильном приложении или Telegram-бот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Интеграция с календарями в режиме просмотра и Google Календарём в режиме двусторонней синхронизации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Бэкап на комп/в облако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Встроенный таймер Помодоро и режим фокусировки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defRPr/>
            </a:pP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Бесконечная вложенность задач и проектов доступна только в платном режиме. В бесплатном —                          не более 10 проектов</a:t>
            </a:r>
            <a:endParaRPr lang="ru-RU"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87013833" name="Google Shape;30;p4"/>
          <p:cNvSpPr txBox="1"/>
          <p:nvPr>
            <p:ph type="title"/>
          </p:nvPr>
        </p:nvSpPr>
        <p:spPr bwMode="auto">
          <a:xfrm>
            <a:off x="360000" y="360000"/>
            <a:ext cx="8424000" cy="720000"/>
          </a:xfrm>
          <a:prstGeom prst="rect">
            <a:avLst/>
          </a:prstGeom>
        </p:spPr>
        <p:txBody>
          <a:bodyPr spcFirstLastPara="1" wrap="square" lIns="91423" tIns="91423" rIns="91423" bIns="91423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>
              <a:defRPr/>
            </a:pPr>
            <a:r>
              <a:rPr/>
              <a:t>Хаос Контроль</a:t>
            </a:r>
            <a:endParaRPr/>
          </a:p>
        </p:txBody>
      </p:sp>
      <p:sp>
        <p:nvSpPr>
          <p:cNvPr id="175665957" name="Google Shape;31;p4"/>
          <p:cNvSpPr txBox="1"/>
          <p:nvPr>
            <p:ph type="body" idx="1"/>
          </p:nvPr>
        </p:nvSpPr>
        <p:spPr bwMode="auto">
          <a:xfrm>
            <a:off x="360000" y="1266324"/>
            <a:ext cx="8424000" cy="3779399"/>
          </a:xfrm>
          <a:prstGeom prst="rect">
            <a:avLst/>
          </a:prstGeom>
        </p:spPr>
        <p:txBody>
          <a:bodyPr spcFirstLastPara="1" vertOverflow="overflow" horzOverflow="overflow" vert="horz" wrap="square" lIns="91423" tIns="91423" rIns="91423" bIns="91423" numCol="1" spcCol="0" rtlCol="0" fromWordArt="0" anchor="t" anchorCtr="0" forceAA="0" upright="0" compatLnSpc="0">
            <a:normAutofit fontScale="65000" lnSpcReduction="7000"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  <a:defRPr>
                <a:solidFill>
                  <a:srgbClr val="666666"/>
                </a:solidFill>
              </a:defRPr>
            </a:lvl1pPr>
            <a:lvl2pPr marL="914400" lvl="1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600" lvl="2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800" lvl="3" indent="-317499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6000" lvl="4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499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499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499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Как пользоваться: Web-версия, приложения для Mac и Windows, iOS и Android, отдельно для Huawei.</a:t>
            </a:r>
            <a:endParaRPr sz="1800" b="1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Стоимость: </a:t>
            </a: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бесплатная версия с ограниченными функциями (30 задач, 10 проектов, 5 контекстов). Профессиональная —1 750 на год, 4 950 навсегда. </a:t>
            </a:r>
            <a:endParaRPr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✅  Плюсы и главные фичи:</a:t>
            </a:r>
            <a:endParaRPr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defRPr/>
            </a:pPr>
            <a:endParaRPr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Уникальная методолгия “Метод Хаос контроля” в основе приложения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Место Хаоса – место для складирования задач для последующего разбора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Контексты – задачи, группируются по месту, времени, условиям выполнения (в метро, за 5 минут и пр.)</a:t>
            </a:r>
            <a:endParaRPr/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/>
              <a:t>Папки – проекты - задачи</a:t>
            </a:r>
            <a:endParaRPr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 marL="114298" indent="0">
              <a:buClr>
                <a:srgbClr val="666666"/>
              </a:buClr>
              <a:buSzPts val="1800"/>
              <a:buFont typeface="Open Sans"/>
              <a:buNone/>
              <a:defRPr/>
            </a:pPr>
            <a:r>
              <a:rPr lang="ru-RU" sz="1800" b="1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❌  Недостатки:</a:t>
            </a:r>
            <a:endParaRPr sz="1800" b="0" i="0" u="none" strike="noStrike" cap="none" spc="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  <a:p>
            <a:pPr>
              <a:defRPr/>
            </a:pPr>
            <a:endParaRPr sz="1800" b="0" i="0" u="none" strike="noStrike" cap="none" spc="0">
              <a:solidFill>
                <a:srgbClr val="666666"/>
              </a:solidFill>
              <a:latin typeface="Open Sans"/>
              <a:cs typeface="Open Sans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Ограниченные возможности настройки уведомлений и напоминаний</a:t>
            </a:r>
            <a:endParaRPr lang="ru-RU" sz="1800" b="0" i="0" u="none" strike="noStrike" cap="none" spc="0">
              <a:solidFill>
                <a:srgbClr val="666666"/>
              </a:solidFill>
              <a:latin typeface="Times New Roman"/>
              <a:cs typeface="Times New Roman"/>
            </a:endParaRPr>
          </a:p>
          <a:p>
            <a:pPr>
              <a:buClr>
                <a:srgbClr val="666666"/>
              </a:buClr>
              <a:buSzPts val="1800"/>
              <a:buFont typeface="Arial"/>
              <a:buChar char="•"/>
              <a:defRPr/>
            </a:pPr>
            <a:r>
              <a:rPr lang="ru-RU" sz="1800" b="0" i="0" u="none" strike="noStrike" cap="none" spc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Мало функций бесплатных</a:t>
            </a:r>
            <a:endParaRPr sz="1800"/>
          </a:p>
          <a:p>
            <a:pPr marL="114299" indent="0">
              <a:buClr>
                <a:srgbClr val="666666"/>
              </a:buClr>
              <a:buSzPts val="1800"/>
              <a:buFont typeface="Open Sans"/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Птица в порядке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R7-Office/2024.1.1.375</Application>
  <DocSecurity>0</DocSecurity>
  <PresentationFormat>On-screen Show (4:3)</PresentationFormat>
  <Paragraphs>0</Paragraphs>
  <Slides>27</Slides>
  <Notes>27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Natalia Phoenix</cp:lastModifiedBy>
  <cp:revision>2</cp:revision>
  <dcterms:modified xsi:type="dcterms:W3CDTF">2024-08-13T11:52:36Z</dcterms:modified>
  <cp:category/>
  <cp:contentStatus/>
  <cp:version/>
</cp:coreProperties>
</file>